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5" r:id="rId6"/>
    <p:sldId id="267" r:id="rId7"/>
    <p:sldId id="262" r:id="rId8"/>
    <p:sldId id="261" r:id="rId9"/>
    <p:sldId id="263" r:id="rId10"/>
    <p:sldId id="264" r:id="rId11"/>
    <p:sldId id="258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3" autoAdjust="0"/>
    <p:restoredTop sz="95845" autoAdjust="0"/>
  </p:normalViewPr>
  <p:slideViewPr>
    <p:cSldViewPr snapToGrid="0">
      <p:cViewPr>
        <p:scale>
          <a:sx n="60" d="100"/>
          <a:sy n="60" d="100"/>
        </p:scale>
        <p:origin x="1716" y="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EDA0-CC66-4317-99EF-1D606C1BE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B3CE1-9CDF-44F7-81A4-9A21A5B50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CBC41-BE7E-4984-8D2B-D8C96961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BC6D7-347A-4A20-BECF-444A4EC9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280A1-3869-404A-8152-F20E49F0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26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6E7B-B00D-43E0-BB7D-09983855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BC66C-F28B-4871-9C39-6F5E16A8B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BCCC-9429-4E61-BAF2-FB958CB5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35ECA-36D3-4492-97EE-C34A19C8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223DF-7286-4249-AE73-1ED1BD1C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15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E1822-4B41-42B8-8F7C-D0FAC404C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47B85-E37F-45C1-9B7B-4C9421401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B985B-10C7-4276-8160-0166AAA9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5C00F-6916-4F61-B6C2-6A2ACD1B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D0AB6-955B-4EC8-B5E6-AC70A1B1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223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9C11-861F-4524-9CAD-D8DA79B0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003E-776C-4D73-AAC2-85801227B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DF045-7C59-4F1C-B45C-2FAED340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0CF20-B77F-4F0B-B3B1-3A05BB0D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34093-A5DD-4699-A8A0-1D89B60A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E3D6FE-707B-429C-B7FC-1A7BF32F34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6788"/>
            <a:ext cx="2090057" cy="3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2BCE78-0FF3-4411-8CBB-21E94388A986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C3B5-808D-42B6-AA1E-9FD9005D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650A0-6CB1-4428-B965-98228E2B6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CCA1A-FB44-40BA-A9F8-426009E2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780FB-FEC2-43E4-93F7-71E438CF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5FCF4-6240-4B02-8E8E-D631A8EC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8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6F30-9251-490B-AED3-6F1AEDFC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BB11-664F-4179-962F-AEA5DB843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D2151-D325-4135-A685-71F54A6C9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34289-8B00-4604-968B-59F21FA2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4D219-3049-4A76-A6EB-B70E3ABD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DF2F8-BDA5-46B7-ABF4-825FA73D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95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C85C-2433-4F2F-B3B1-9D34EAF2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C89D6-61BB-423C-96D6-8E3D2A9BF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5A57D-CAAC-41F6-9F49-5D111FC84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7E319-2A21-44FA-8C76-DCD986304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D3CB7-343C-4E70-8D50-F31080259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E5E7D-3913-422F-8410-BC520490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AF175-18FC-451C-AF5F-20900AAB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9132B-C596-4539-8BCF-866EE5F2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9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CBF5-3290-4BD5-A7A2-CC4512FE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ECFC1-6302-445C-8EC9-7EB07DFD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8BB7-2E76-4B9E-AF30-A7E790EA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6FA3F-5D20-44EA-9AA3-962669F9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36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8768F-3C79-4DD2-A9C0-9F038C3B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6923E-59B9-4552-B225-3C94CBDD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056B5-5C17-4AC8-8CDC-03DA9E2D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04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0896-2375-49BF-9229-DE28DAAA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4F477-BC09-454E-9626-0398D4B9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B439B-F032-4955-A55B-556908DBC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0A2E8-5994-4A04-A59D-1D28FB08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8719A-87C9-46F8-9F0C-AB7769B3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361E9-B3A9-4D1A-85FC-6A457A40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02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FC25-FE5F-4741-B24A-8A1B5CDB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D13B3-E930-4EA3-9061-860DB88C5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F9723-CCA3-4027-B5B3-F49A76481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BC5E6-AED3-4C26-99E4-D45A8412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C1A20-898A-4895-9726-74AFB2A5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6DB8A-55D9-4173-B98B-FD4731FF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0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A5F16-B5DB-4F27-BAD3-AB8DCF5D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766BE-C506-4AC4-8608-E11162B8A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55FC-540A-4EA8-888F-FFA47E5FF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AA897-CED9-4E85-BBFE-9D9CA63DB41F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A0BA-AC40-438B-B650-3A3A7A88F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9529-FB41-40F6-B911-B039C755C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E46C-DC7B-4C14-ABFA-6653573A8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6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0328B-74BA-488A-89FA-E603A1AB1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nb-NO" sz="3300" b="1" dirty="0">
                <a:solidFill>
                  <a:srgbClr val="FFFFFF"/>
                </a:solidFill>
              </a:rPr>
              <a:t>Nøkkeltall og lønnsomhet </a:t>
            </a:r>
            <a:br>
              <a:rPr lang="nb-NO" sz="3300" dirty="0">
                <a:solidFill>
                  <a:srgbClr val="FFFFFF"/>
                </a:solidFill>
              </a:rPr>
            </a:br>
            <a:r>
              <a:rPr lang="nb-NO" sz="1600" dirty="0">
                <a:solidFill>
                  <a:srgbClr val="FFFFFF"/>
                </a:solidFill>
              </a:rPr>
              <a:t>Industri | Hoved- og underentreprenør | Handel</a:t>
            </a:r>
            <a:br>
              <a:rPr lang="nb-NO" sz="1600" dirty="0">
                <a:solidFill>
                  <a:srgbClr val="FFFFFF"/>
                </a:solidFill>
              </a:rPr>
            </a:br>
            <a:r>
              <a:rPr lang="nb-NO" sz="1600" dirty="0">
                <a:solidFill>
                  <a:srgbClr val="FFFFFF"/>
                </a:solidFill>
              </a:rPr>
              <a:t>2012-2019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4A68E-57F3-4181-ABC8-9A3CC9724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04" y="4292070"/>
            <a:ext cx="4458424" cy="1512888"/>
          </a:xfrm>
        </p:spPr>
        <p:txBody>
          <a:bodyPr>
            <a:normAutofit/>
          </a:bodyPr>
          <a:lstStyle/>
          <a:p>
            <a:pPr algn="l"/>
            <a:r>
              <a:rPr lang="nb-NO" sz="1700" dirty="0">
                <a:solidFill>
                  <a:srgbClr val="AD8648"/>
                </a:solidFill>
              </a:rPr>
              <a:t>For Byggevareindustriens forening</a:t>
            </a:r>
          </a:p>
          <a:p>
            <a:pPr algn="l"/>
            <a:r>
              <a:rPr lang="nb-NO" sz="1700" dirty="0">
                <a:solidFill>
                  <a:srgbClr val="AD8648"/>
                </a:solidFill>
              </a:rPr>
              <a:t>mars. 2021</a:t>
            </a:r>
          </a:p>
          <a:p>
            <a:pPr algn="l"/>
            <a:endParaRPr lang="nb-NO" sz="1700" dirty="0">
              <a:solidFill>
                <a:srgbClr val="AD8648"/>
              </a:solidFill>
            </a:endParaRPr>
          </a:p>
          <a:p>
            <a:pPr algn="l"/>
            <a:r>
              <a:rPr lang="nb-NO" sz="1700" dirty="0">
                <a:solidFill>
                  <a:srgbClr val="AD8648"/>
                </a:solidFill>
              </a:rPr>
              <a:t>av </a:t>
            </a:r>
            <a:r>
              <a:rPr lang="nb-NO" sz="1700" dirty="0" err="1">
                <a:solidFill>
                  <a:srgbClr val="AD8648"/>
                </a:solidFill>
              </a:rPr>
              <a:t>Enin</a:t>
            </a:r>
            <a:r>
              <a:rPr lang="nb-NO" sz="1700" dirty="0">
                <a:solidFill>
                  <a:srgbClr val="AD8648"/>
                </a:solidFill>
              </a:rPr>
              <a:t> AS og Prognosesenteret AS </a:t>
            </a:r>
          </a:p>
          <a:p>
            <a:pPr algn="l"/>
            <a:endParaRPr lang="nb-NO" sz="1700" dirty="0">
              <a:solidFill>
                <a:srgbClr val="AD8648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8FFAE3-16DB-49D7-84C7-3BD37A5D7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229" y="1202443"/>
            <a:ext cx="5390093" cy="10241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>
            <a:extLst>
              <a:ext uri="{FF2B5EF4-FFF2-40B4-BE49-F238E27FC236}">
                <a16:creationId xmlns:a16="http://schemas.microsoft.com/office/drawing/2014/main" id="{0BF5CE28-561D-4C9E-B2C0-1A964B5E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987" y="3750733"/>
            <a:ext cx="4218576" cy="27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0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5127E-1D32-4493-BFDC-72EB55B5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997" y="1874078"/>
            <a:ext cx="7446962" cy="4392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7E992-5426-4D22-B5E3-FBFAE64D4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3351213"/>
            <a:ext cx="2438400" cy="1438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A1371-E7D5-494A-952C-A9339C6E7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4856163"/>
            <a:ext cx="2438400" cy="14382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70CCB-730C-4E3F-838E-7E1D8F95E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17600" y="1846263"/>
            <a:ext cx="2407045" cy="14382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46830B-63C0-410C-98D6-2216C81C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Kostnadsfordeling</a:t>
            </a:r>
          </a:p>
        </p:txBody>
      </p:sp>
    </p:spTree>
    <p:extLst>
      <p:ext uri="{BB962C8B-B14F-4D97-AF65-F5344CB8AC3E}">
        <p14:creationId xmlns:p14="http://schemas.microsoft.com/office/powerpoint/2010/main" val="272132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5AC18-A712-4A38-B59B-DAEE432D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Beskrivelse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av </a:t>
            </a: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utvalget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165B033-3562-449B-AAF2-2F6AE0BA3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762577"/>
            <a:ext cx="6780700" cy="53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7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C3E0EAA-77DF-4CDE-88C3-9CB2E97FC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 r="1" b="1"/>
          <a:stretch/>
        </p:blipFill>
        <p:spPr bwMode="auto">
          <a:xfrm>
            <a:off x="-4243" y="10"/>
            <a:ext cx="12196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22401-7EB2-4902-B4D2-9910723D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b-NO" sz="3600" b="1" dirty="0"/>
              <a:t>Bakgrunn og metode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C632C-0D4E-4BD4-8C8B-0C54960E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719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Byggevareindustriens forening skal bidra til et godt fungerende marked for byggevarer – aktørene skal kunne oppleve effektive og rettferdig konkurransevilkår over tid. I den forbindelse engasjertes Prognosesenteret AS og </a:t>
            </a:r>
            <a:r>
              <a:rPr lang="nb-NO" sz="1400" dirty="0" err="1"/>
              <a:t>Enin</a:t>
            </a:r>
            <a:r>
              <a:rPr lang="nb-NO" sz="1400" dirty="0"/>
              <a:t> AS til en kartlegging av lønnsomheten til aktørene i verdikjeden for byggevarer.  </a:t>
            </a:r>
          </a:p>
          <a:p>
            <a:pPr marL="0" indent="0">
              <a:buNone/>
            </a:pPr>
            <a:r>
              <a:rPr lang="nb-NO" sz="1400" dirty="0"/>
              <a:t>Lønnsomheten kartlegges ved å dele byggenæringen inn i 4 passende kategorier: </a:t>
            </a:r>
          </a:p>
          <a:p>
            <a:pPr>
              <a:buFontTx/>
              <a:buChar char="-"/>
            </a:pPr>
            <a:r>
              <a:rPr lang="nb-NO" sz="1400" b="1" dirty="0"/>
              <a:t>Byggevarehandelen</a:t>
            </a:r>
            <a:r>
              <a:rPr lang="nb-NO" sz="1400" dirty="0"/>
              <a:t>: Aktører som bedriver handel mot sluttkunde og entreprenør, samt underentreprenør. Handler fra Byggevareindustrien. Ofte benevnt som «Handelen».</a:t>
            </a:r>
          </a:p>
          <a:p>
            <a:pPr>
              <a:buFontTx/>
              <a:buChar char="-"/>
            </a:pPr>
            <a:r>
              <a:rPr lang="nb-NO" sz="1400" b="1" dirty="0"/>
              <a:t>Entreprenørene</a:t>
            </a:r>
            <a:r>
              <a:rPr lang="nb-NO" sz="1400" dirty="0"/>
              <a:t>: Leverer tjenester til utviklere og sluttkunder. Handler fra hhv Byggevarehandelen og Underentreprenører.  </a:t>
            </a:r>
          </a:p>
          <a:p>
            <a:pPr>
              <a:buFontTx/>
              <a:buChar char="-"/>
            </a:pPr>
            <a:r>
              <a:rPr lang="nb-NO" sz="1400" b="1" dirty="0"/>
              <a:t>Entreprenør-underleverandør</a:t>
            </a:r>
            <a:r>
              <a:rPr lang="nb-NO" sz="1400" dirty="0"/>
              <a:t>: Leverer primært tjenester til Entreprenørene og handler fra Byggevarehandelen. I noen tilfeller overlapper disse med hhv Entreprenørene og Byggevareindustrien. </a:t>
            </a:r>
          </a:p>
          <a:p>
            <a:pPr>
              <a:buFontTx/>
              <a:buChar char="-"/>
            </a:pPr>
            <a:r>
              <a:rPr lang="nb-NO" sz="1400" b="1" dirty="0"/>
              <a:t>Byggevareindustrien</a:t>
            </a:r>
            <a:r>
              <a:rPr lang="nb-NO" sz="1400" dirty="0"/>
              <a:t>: Produserer til byggenæringen og selger til hhv byggevarehandelen og entreprenør. Ofte benevnt Industrien.</a:t>
            </a:r>
          </a:p>
          <a:p>
            <a:pPr marL="0" indent="0">
              <a:buNone/>
            </a:pPr>
            <a:r>
              <a:rPr lang="nb-NO" sz="1400" dirty="0"/>
              <a:t>Lønnsomhetsfaktorer som vurderes gir et samlet bilde av lønnsomhetsforholdene internt-, og i mellom kategoriene: </a:t>
            </a:r>
          </a:p>
          <a:p>
            <a:pPr>
              <a:buFontTx/>
              <a:buChar char="-"/>
            </a:pPr>
            <a:r>
              <a:rPr lang="nb-NO" sz="1400" b="1" dirty="0"/>
              <a:t>Egenkapitalens rentabilitet</a:t>
            </a:r>
            <a:r>
              <a:rPr lang="nb-NO" sz="1400" dirty="0"/>
              <a:t>: EBIT/Egenkapitalen – et mål som er sensitivt til størrelsen på egenkapitalen og ikke lar oss sammenligne like godt mellom svært ulike aktørtyper som Industri og Underentreprenør (hhv høy og lav egenkapital). . </a:t>
            </a:r>
          </a:p>
          <a:p>
            <a:pPr>
              <a:buFontTx/>
              <a:buChar char="-"/>
            </a:pPr>
            <a:r>
              <a:rPr lang="nb-NO" sz="1400" b="1" dirty="0"/>
              <a:t>Resultat fra driften</a:t>
            </a:r>
            <a:r>
              <a:rPr lang="nb-NO" sz="1400" dirty="0"/>
              <a:t>: EBIT/Omsetning – et mål som påvirkes av størrelsen på omsetningen, som favoriserer under-entreprenører. </a:t>
            </a:r>
          </a:p>
          <a:p>
            <a:pPr>
              <a:buFontTx/>
              <a:buChar char="-"/>
            </a:pPr>
            <a:r>
              <a:rPr lang="nb-NO" sz="1400" b="1" dirty="0"/>
              <a:t>EBITDA%: </a:t>
            </a:r>
            <a:r>
              <a:rPr lang="nb-NO" sz="1400" dirty="0"/>
              <a:t>EBITDA/Omsetning – et mål som favoriserer aktører med avskrivning og låneforpliktelser.</a:t>
            </a:r>
          </a:p>
          <a:p>
            <a:pPr>
              <a:buFontTx/>
              <a:buChar char="-"/>
            </a:pPr>
            <a:r>
              <a:rPr lang="nb-NO" sz="1400" b="1" dirty="0"/>
              <a:t>ROCE</a:t>
            </a:r>
            <a:r>
              <a:rPr lang="nb-NO" sz="1400" dirty="0"/>
              <a:t>: Avkastning på sysselsatt kapital – et mål på effektiviteten i selskapenes kapitalutnyttelse og et mål på langsiktig lønnsomhetsgrad. Gir en referanse for selskap innad i en delbransje, og trenden indikerer fremtidig lønnsomhetsutvikling. 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6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6254BE1-1FFB-49E3-AABF-BE4D37024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r="9091" b="126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2CF983-03CF-4F32-9BFC-378C58DB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 anchor="t">
            <a:normAutofit/>
          </a:bodyPr>
          <a:lstStyle/>
          <a:p>
            <a:r>
              <a:rPr lang="nb-NO" sz="2800" dirty="0"/>
              <a:t>Bakgrunn og metode fortsetter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4ED53-9040-4968-B447-DD486733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51" y="1834684"/>
            <a:ext cx="6620505" cy="37730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sz="1300" b="1" dirty="0"/>
              <a:t>Medianen: </a:t>
            </a:r>
            <a:r>
              <a:rPr lang="nb-NO" sz="1300" dirty="0"/>
              <a:t>et sentralmål og et alternativ til gjennomsnitt/middelverdi. Medianen er verdien som deler utvalget i to og egner seg godt der utvalget er skjevt vektet og/eller har ekstreme verdier; i dette tilfellet er utvalget vektet mot mindre virksomheter og man har noen få, veldig store virksomheter – medianen gir et riktigere bilde av «det typiske selskapet». </a:t>
            </a:r>
          </a:p>
          <a:p>
            <a:pPr>
              <a:buFontTx/>
              <a:buChar char="-"/>
            </a:pPr>
            <a:r>
              <a:rPr lang="nb-NO" sz="1300" dirty="0"/>
              <a:t>Det er benyttet </a:t>
            </a:r>
            <a:r>
              <a:rPr lang="nb-NO" sz="1300" b="1" dirty="0"/>
              <a:t>flere kilder </a:t>
            </a:r>
            <a:r>
              <a:rPr lang="nb-NO" sz="1300" dirty="0"/>
              <a:t>og maskinlæringsprosesser på disse for å bygge datagrunnlaget: Brønnøysundregisteret, Vedtekter fra regnskapene, Prospektdatabasen fra Produktfakta.</a:t>
            </a:r>
          </a:p>
          <a:p>
            <a:pPr>
              <a:buFontTx/>
              <a:buChar char="-"/>
            </a:pPr>
            <a:r>
              <a:rPr lang="nb-NO" sz="1300" dirty="0"/>
              <a:t>Utvalget ser på alle selskap som eksisterte i det enkelte år. Selskap som eksisterer i ett år men er </a:t>
            </a:r>
            <a:r>
              <a:rPr lang="nb-NO" sz="1300" b="1" dirty="0"/>
              <a:t>konkurs</a:t>
            </a:r>
            <a:r>
              <a:rPr lang="nb-NO" sz="1300" dirty="0"/>
              <a:t> i et senere år er medregnet så enge det var i drift. </a:t>
            </a:r>
          </a:p>
          <a:p>
            <a:pPr>
              <a:buFontTx/>
              <a:buChar char="-"/>
            </a:pPr>
            <a:r>
              <a:rPr lang="nb-NO" sz="1300" dirty="0"/>
              <a:t>Sammenligning på tvers av kategorier bør gjøres med forsiktighet da det er delvis ulike forretningsvilkår for kategoriene – spesielt når man ser på ett enkelt lønnsomhetsmål. Analysen søker å tilføre et overordnet sammenligningsgrunnlag gjennom å tilføre innsikt i flere parallelle lønnsomhetsmål. Analysen søker videre å presentere utviklingen over tid for de enkelte kategoriene.  </a:t>
            </a:r>
          </a:p>
          <a:p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361300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E710-B423-4B05-B8D8-1CBF8C92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b-NO" sz="4100" b="1"/>
              <a:t>Lønnsomheten i perioden 2012 til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0AA7A-45B4-475C-94F1-BB0A0AA0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b-NO" sz="1400" dirty="0"/>
              <a:t>Lønnsomhetsfaktorene</a:t>
            </a:r>
          </a:p>
          <a:p>
            <a:pPr lvl="1"/>
            <a:r>
              <a:rPr lang="nb-NO" sz="1400" b="1" dirty="0"/>
              <a:t>Resultat av driften:</a:t>
            </a:r>
            <a:r>
              <a:rPr lang="nb-NO" sz="1400" dirty="0"/>
              <a:t> intervallet strekker seg fra 3,7% til 5,8% for hhv Entreprenørene og Underentreprenørene. Samtlige kategorier reduserer denne lønnsomhetsfaktoren over perioden, med tiltakende hastighet fra 2015 for alle utenom Handelsaktørene. </a:t>
            </a:r>
          </a:p>
          <a:p>
            <a:pPr lvl="1"/>
            <a:r>
              <a:rPr lang="nb-NO" sz="1400" b="1" dirty="0"/>
              <a:t>Rentabilitet på egenkapitalen</a:t>
            </a:r>
            <a:r>
              <a:rPr lang="nb-NO" sz="1400" dirty="0"/>
              <a:t>: intervallet strekker seg fra 12,1% til 28,5% for hhv. Industrien og Underentreprenørene. Samtlige kategorier reduserer denne lønnsomhetsfaktoren over perioden, med tiltakende hastighet fra 2015 for alle utenom handelen. </a:t>
            </a:r>
          </a:p>
          <a:p>
            <a:pPr lvl="1"/>
            <a:r>
              <a:rPr lang="nb-NO" sz="1400" b="1" dirty="0"/>
              <a:t>EBITDA %</a:t>
            </a:r>
            <a:r>
              <a:rPr lang="nb-NO" sz="1400" dirty="0"/>
              <a:t>: intervallet strekker seg fra 4,4% til 7,2% for hhv Entreprenørene og Underentreprenørene. Handelens resultat holder seg relativt stabilt i perioden mens de øvriges lønnsomhet synker, med tiltakende hastighet fra 2015.</a:t>
            </a:r>
          </a:p>
          <a:p>
            <a:pPr lvl="1"/>
            <a:r>
              <a:rPr lang="nb-NO" sz="1400" b="1" dirty="0"/>
              <a:t>ROCE:</a:t>
            </a:r>
            <a:r>
              <a:rPr lang="nb-NO" sz="1400" dirty="0"/>
              <a:t> Intervallet strekker seg fra 15,6% til 82% for hhv Industrien og Underentreprenørene. Samtlige kategorier reduserer denne lønnsomhetsfaktoren over perioden, med tiltakende hastighet fra 2015 for alle utenom handelen. </a:t>
            </a: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4B9D004F-C820-4739-95F0-0000DF782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r="4435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E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7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5594B4F-63C0-44A2-A28D-D132F60FF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4" r="9091" b="10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1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5A360-ADE1-4E40-8945-C63C5C01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640081"/>
            <a:ext cx="6620505" cy="5254692"/>
          </a:xfrm>
        </p:spPr>
        <p:txBody>
          <a:bodyPr>
            <a:normAutofit/>
          </a:bodyPr>
          <a:lstStyle/>
          <a:p>
            <a:r>
              <a:rPr lang="nb-NO" sz="1400" dirty="0"/>
              <a:t>Industrien sammenlignet med den øvrige verdikjeden</a:t>
            </a:r>
          </a:p>
          <a:p>
            <a:pPr lvl="1"/>
            <a:r>
              <a:rPr lang="nb-NO" sz="1400" b="1" dirty="0"/>
              <a:t>Resultat av driften: </a:t>
            </a:r>
            <a:r>
              <a:rPr lang="nb-NO" sz="1400" dirty="0"/>
              <a:t>Entreprenørene og Industrien har lavest lønnsomhet, med Handelen </a:t>
            </a:r>
            <a:r>
              <a:rPr lang="nb-NO" sz="1400" dirty="0" err="1"/>
              <a:t>ca</a:t>
            </a:r>
            <a:r>
              <a:rPr lang="nb-NO" sz="1400" dirty="0"/>
              <a:t> 8 % høyere driftsresultat. Underentreprenørene har en ca. 55% høyere lønnsomhet enn Entreprenørene og Industrien.   </a:t>
            </a:r>
          </a:p>
          <a:p>
            <a:pPr lvl="1"/>
            <a:r>
              <a:rPr lang="nb-NO" sz="1400" b="1" dirty="0"/>
              <a:t>Rentabilitet på egenkapitalen: </a:t>
            </a:r>
            <a:r>
              <a:rPr lang="nb-NO" sz="1400" dirty="0"/>
              <a:t>Industrien har lavest lønnsomhet til tross for et høyere krav til kapital. For Handelen ligger denne faktoren 33,5% over Industrien i perioden. I 2019 var dette forholdet 43,1% bedre for Handelen.  </a:t>
            </a:r>
          </a:p>
          <a:p>
            <a:pPr lvl="1"/>
            <a:r>
              <a:rPr lang="nb-NO" sz="1400" b="1" dirty="0"/>
              <a:t>EBITDA%: </a:t>
            </a:r>
            <a:r>
              <a:rPr lang="nb-NO" sz="1400" dirty="0"/>
              <a:t>Industrien har en høyere lønnsomhetsgrad enn hhv Entreprenørene og Handelen, hhv 20% og 31%. Dette skylles relativt høyere avskrivninger og amortiseringer.</a:t>
            </a:r>
          </a:p>
          <a:p>
            <a:pPr lvl="1"/>
            <a:r>
              <a:rPr lang="nb-NO" sz="1400" b="1" dirty="0"/>
              <a:t>ROCE:</a:t>
            </a:r>
            <a:r>
              <a:rPr lang="nb-NO" sz="1400" dirty="0"/>
              <a:t> Den laveste lønnsomheten ligger også her i Industrien og avstanden til de øvriges nivåer er store – Handelen en 132% bedre over perioden.  </a:t>
            </a:r>
          </a:p>
          <a:p>
            <a:r>
              <a:rPr lang="nb-NO" sz="1400" b="1" dirty="0"/>
              <a:t>Konklusjon: </a:t>
            </a:r>
            <a:r>
              <a:rPr lang="nb-NO" sz="1400" dirty="0"/>
              <a:t>Samtlige kategorier reduserer lønnsomheten i perioden, tiltagende nedgang fra 2015. På generelt nivå kan man si at </a:t>
            </a:r>
            <a:r>
              <a:rPr lang="nb-NO" sz="1400" b="1" dirty="0"/>
              <a:t>Industrien får relativt lite igjen for den risikoen som tas</a:t>
            </a:r>
            <a:r>
              <a:rPr lang="nb-NO" sz="1400" dirty="0"/>
              <a:t>, sammenlignet med de øvrige kategoriene, gjennom et relativt høyere krav til investeringer og kapital; </a:t>
            </a:r>
            <a:r>
              <a:rPr lang="nb-NO" sz="1400" b="1" dirty="0"/>
              <a:t>Industrien har den laveste lønnsomheten</a:t>
            </a:r>
            <a:r>
              <a:rPr lang="nb-NO" sz="1400" dirty="0"/>
              <a:t>.</a:t>
            </a:r>
          </a:p>
          <a:p>
            <a:r>
              <a:rPr lang="nb-NO" sz="1400" dirty="0"/>
              <a:t>2015 ser ut til å være året hvor nedgangen i lønnsomheten over samtlige kategorier tiltar. Det er ikke gjort en større analyse av det bakenforliggende annet enn en generell betraktning: Nedgangen etter 2015 kom etter flere år med god utvikling i lønnsomheten. Man anser derfor store deler av nedgangen å skylles tilbakevendelse til «normal». </a:t>
            </a:r>
          </a:p>
        </p:txBody>
      </p:sp>
    </p:spTree>
    <p:extLst>
      <p:ext uri="{BB962C8B-B14F-4D97-AF65-F5344CB8AC3E}">
        <p14:creationId xmlns:p14="http://schemas.microsoft.com/office/powerpoint/2010/main" val="233002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C14A53-7257-49FA-BFC3-48C245858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90280"/>
            <a:ext cx="10905066" cy="54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0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AC5DC7-25F0-43E5-8ED4-F97B9CCCD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430" y="643466"/>
            <a:ext cx="105731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1B55F9C-6A2F-4B54-A3DC-00F140B48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580" y="643466"/>
            <a:ext cx="105768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7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01E5AF-E1A6-4BE7-8CB8-0F0F306DE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46924"/>
            <a:ext cx="10905066" cy="49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5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881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Nøkkeltall og lønnsomhet  Industri | Hoved- og underentreprenør | Handel 2012-2019</vt:lpstr>
      <vt:lpstr>Bakgrunn og metode</vt:lpstr>
      <vt:lpstr>Bakgrunn og metode fortsetter</vt:lpstr>
      <vt:lpstr>Lønnsomheten i perioden 2012 til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Kostnadsfordeling</vt:lpstr>
      <vt:lpstr>Beskrivelse av utvalget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Nøkkeltall og lønnsomhet </dc:title>
  <dc:creator>Christian Mjønes</dc:creator>
  <cp:lastModifiedBy>Christian Mjønes</cp:lastModifiedBy>
  <cp:revision>54</cp:revision>
  <dcterms:created xsi:type="dcterms:W3CDTF">2021-03-03T15:20:56Z</dcterms:created>
  <dcterms:modified xsi:type="dcterms:W3CDTF">2021-03-12T19:52:46Z</dcterms:modified>
</cp:coreProperties>
</file>